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85" r:id="rId5"/>
    <p:sldId id="295" r:id="rId6"/>
    <p:sldId id="259" r:id="rId7"/>
    <p:sldId id="262" r:id="rId8"/>
    <p:sldId id="287" r:id="rId9"/>
    <p:sldId id="290" r:id="rId10"/>
    <p:sldId id="291" r:id="rId11"/>
    <p:sldId id="292" r:id="rId12"/>
    <p:sldId id="293" r:id="rId13"/>
    <p:sldId id="294" r:id="rId14"/>
    <p:sldId id="264" r:id="rId15"/>
    <p:sldId id="286" r:id="rId16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6D1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31" autoAdjust="0"/>
  </p:normalViewPr>
  <p:slideViewPr>
    <p:cSldViewPr snapToGrid="0">
      <p:cViewPr varScale="1">
        <p:scale>
          <a:sx n="111" d="100"/>
          <a:sy n="111" d="100"/>
        </p:scale>
        <p:origin x="534" y="9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314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6FC4A7B-C566-2C15-E5FE-93297D4F84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0AF5BF4-CA51-8DB9-6D6D-36D37C2C3B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DFE3FFD-D2F6-DFD3-D489-3A2468222D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087B7-F056-40BA-9720-6A504D4CE512}" type="datetimeFigureOut">
              <a:rPr lang="ru-RU" smtClean="0"/>
              <a:t>03.05.2024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5CCBCCD-5E10-C3A7-3E67-21AC84BB5F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AB7BAC3-455A-2FCE-2329-818327EBF1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E9EC1-CADF-44CF-8F4E-649B2D9F8BC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838321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E13C17A-E6AB-BC78-77F0-2021490F1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A032AC62-9787-CD4D-5046-21F8E1AACF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6F561DA-F382-3938-C999-E79A6B58A1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087B7-F056-40BA-9720-6A504D4CE512}" type="datetimeFigureOut">
              <a:rPr lang="ru-RU" smtClean="0"/>
              <a:t>03.05.2024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2FDF3CE-A1E7-0C07-BFB2-5DADD0A343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7FC2BA6-A508-597D-0E08-E6D68DFAEC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E9EC1-CADF-44CF-8F4E-649B2D9F8BC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679177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1029FF87-F163-774C-B804-5B34A160192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1D95E19E-274C-636F-2672-1E4CEF46AB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85C825B-2E53-2E6D-6B0A-7F526B473A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087B7-F056-40BA-9720-6A504D4CE512}" type="datetimeFigureOut">
              <a:rPr lang="ru-RU" smtClean="0"/>
              <a:t>03.05.2024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8C60BD7-5258-75A6-5EC5-2D80399A2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9FEF826-DA01-2EF6-8BEF-4EC0E94C55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E9EC1-CADF-44CF-8F4E-649B2D9F8BC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998566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F4E9C4-D496-19AA-C28B-2876637FB8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2CDE569-33B7-888E-D158-DBBB524FFD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378968B-3F1F-543F-02B4-89243DC007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087B7-F056-40BA-9720-6A504D4CE512}" type="datetimeFigureOut">
              <a:rPr lang="ru-RU" smtClean="0"/>
              <a:t>03.05.2024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D321888-26C7-7AB6-7866-5C48525E9F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47A8450-25C6-6C2C-4EF4-92F2731A79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E9EC1-CADF-44CF-8F4E-649B2D9F8BC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909549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1AAB30D-6CCC-8CC0-76E7-E0123A178E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47D204B-573C-4330-2B81-C56B82D294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121F099-B5FB-8E4F-59E2-BA3C140354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087B7-F056-40BA-9720-6A504D4CE512}" type="datetimeFigureOut">
              <a:rPr lang="ru-RU" smtClean="0"/>
              <a:t>03.05.2024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CDAB176-A30E-9E32-69E3-CD59DB530C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80FC407-2A52-F7BB-C671-94008072C0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E9EC1-CADF-44CF-8F4E-649B2D9F8BC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09752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32A1056-50E7-0640-95BD-2527E27E2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5E0E57C-A9A6-951F-313D-45D4CAACB8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ED6F7850-E6A0-1901-8AE7-542E2E1DE2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5D81227-B5A1-15D2-B5F0-04DBE9E635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087B7-F056-40BA-9720-6A504D4CE512}" type="datetimeFigureOut">
              <a:rPr lang="ru-RU" smtClean="0"/>
              <a:t>03.05.2024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DB9811A-CD72-797C-A0B7-DC532DA4C7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AEC5027-E8A8-7A00-4804-3B1EC2384E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E9EC1-CADF-44CF-8F4E-649B2D9F8BC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55266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694D449-68CE-3AE8-6120-E6FC32DD3C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36546D4-E2D4-DBA4-3579-016F0B9A2B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624D026A-D85C-F9CD-75C6-E1D752903D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4196CDED-D4F1-5971-8A70-4024A1BDC6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D17A16BF-8758-A714-A982-DCCD8405267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9682B90E-B6F1-3040-21AF-C386637056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087B7-F056-40BA-9720-6A504D4CE512}" type="datetimeFigureOut">
              <a:rPr lang="ru-RU" smtClean="0"/>
              <a:t>03.05.2024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A9C234F6-91AD-4552-4C9E-079763ED6E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0880BB13-FA3F-5784-4850-CC842B1E70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E9EC1-CADF-44CF-8F4E-649B2D9F8BC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345004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F338A73-EC66-4D9E-1B45-CB77FEBC0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1BDBDE34-81B0-9EBF-BBA9-91FDB51D55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087B7-F056-40BA-9720-6A504D4CE512}" type="datetimeFigureOut">
              <a:rPr lang="ru-RU" smtClean="0"/>
              <a:t>03.05.2024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94C874BD-19E7-DC12-B24A-DADBA9FBB6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53ECA10C-4750-3316-A5DA-7CDB7D841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E9EC1-CADF-44CF-8F4E-649B2D9F8BC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725592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7421179B-8EE9-EE7E-8AAE-D1D3438DD1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087B7-F056-40BA-9720-6A504D4CE512}" type="datetimeFigureOut">
              <a:rPr lang="ru-RU" smtClean="0"/>
              <a:t>03.05.2024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9E34664B-69D6-9B81-6331-0A2863EA6B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5BD4E10-463E-1051-13CD-157E54028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E9EC1-CADF-44CF-8F4E-649B2D9F8BC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343505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64141B-D174-9750-C418-FA7E3E6513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9E1A422-E11A-5858-6E33-575D3D5452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EF7917BD-CC2E-1E40-0D5D-005C1F47A5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D10877C-B8CE-B537-653F-75C3184293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087B7-F056-40BA-9720-6A504D4CE512}" type="datetimeFigureOut">
              <a:rPr lang="ru-RU" smtClean="0"/>
              <a:t>03.05.2024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D01C915-158F-B4B2-4230-0EE4D66F5F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E51A370-733E-6F10-1548-7117BDC038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E9EC1-CADF-44CF-8F4E-649B2D9F8BC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372689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F242A0E-B1D3-E99D-A700-4F1D67BCFA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BAC17E9E-0EF2-5F6D-6E90-C526CBA6D9E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9DB57B89-9D88-175E-42FB-B40E54E7E0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6516093A-FB9E-3F1E-311E-0F3D85577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087B7-F056-40BA-9720-6A504D4CE512}" type="datetimeFigureOut">
              <a:rPr lang="ru-RU" smtClean="0"/>
              <a:t>03.05.2024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7A87DA9-B527-E4F4-0B84-740FAD7168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82FBFF1-0A4A-E7C7-46CD-47B074A7D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E9EC1-CADF-44CF-8F4E-649B2D9F8BC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673130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0C0995B-96F6-9524-00A3-A77CEE7BF4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D8E496D-150E-8770-07A9-D432E890F6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33A6C49-50EF-2CE8-2B5F-1EEE4BEF070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7087B7-F056-40BA-9720-6A504D4CE512}" type="datetimeFigureOut">
              <a:rPr lang="ru-RU" smtClean="0"/>
              <a:t>03.05.2024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3E790C2-D837-510D-648C-42F192801E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AE995D9-5B3B-65C8-FE03-E39D97E52B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0E9EC1-CADF-44CF-8F4E-649B2D9F8BC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314123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mailto:kostiv049@gmail.com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574F0B9-499E-D7E1-71BD-892F0235A3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2705" y="712948"/>
            <a:ext cx="11035554" cy="3092570"/>
          </a:xfrm>
        </p:spPr>
        <p:txBody>
          <a:bodyPr>
            <a:normAutofit fontScale="90000"/>
          </a:bodyPr>
          <a:lstStyle/>
          <a:p>
            <a:pPr>
              <a:lnSpc>
                <a:spcPts val="4000"/>
              </a:lnSpc>
              <a:spcBef>
                <a:spcPts val="0"/>
              </a:spcBef>
            </a:pPr>
            <a:r>
              <a:rPr lang="ru-RU" sz="4000" b="1" kern="100" dirty="0">
                <a:solidFill>
                  <a:schemeClr val="bg1"/>
                </a:solidFill>
                <a:effectLst/>
                <a:latin typeface="Rubuk"/>
                <a:cs typeface="Rubik" panose="02000604000000020004"/>
              </a:rPr>
              <a:t>Разработка сайта автомобильных новостей “Alpha-News”</a:t>
            </a:r>
            <a:br>
              <a:rPr lang="ru-RU" sz="1800" b="1" kern="100" dirty="0">
                <a:solidFill>
                  <a:schemeClr val="bg1"/>
                </a:solidFill>
                <a:effectLst/>
                <a:latin typeface="Rubuk"/>
                <a:cs typeface="Rubik" panose="02000604000000020004"/>
              </a:rPr>
            </a:br>
            <a:r>
              <a:rPr lang="ru-RU" sz="3100" kern="100" dirty="0">
                <a:solidFill>
                  <a:schemeClr val="bg1"/>
                </a:solidFill>
                <a:effectLst/>
                <a:latin typeface="Rubuk"/>
                <a:ea typeface="Calibri" panose="020F0502020204030204" pitchFamily="34" charset="0"/>
                <a:cs typeface="Rubik" panose="02000604000000020004"/>
              </a:rPr>
              <a:t>Курсовой проект по учебной дисциплине</a:t>
            </a:r>
            <a:br>
              <a:rPr lang="ru-RU" sz="3100" kern="100" dirty="0">
                <a:solidFill>
                  <a:schemeClr val="bg1"/>
                </a:solidFill>
                <a:effectLst/>
                <a:latin typeface="Rubuk"/>
                <a:ea typeface="Calibri" panose="020F0502020204030204" pitchFamily="34" charset="0"/>
                <a:cs typeface="Rubik" panose="02000604000000020004"/>
              </a:rPr>
            </a:br>
            <a:r>
              <a:rPr lang="ru-RU" sz="3100" kern="100" dirty="0">
                <a:solidFill>
                  <a:schemeClr val="bg1"/>
                </a:solidFill>
                <a:effectLst/>
                <a:latin typeface="Rubuk"/>
                <a:ea typeface="Calibri" panose="020F0502020204030204" pitchFamily="34" charset="0"/>
                <a:cs typeface="Rubik" panose="02000604000000020004"/>
              </a:rPr>
              <a:t>“Разработка кода информационных систем”</a:t>
            </a:r>
            <a:br>
              <a:rPr lang="ru-RU" sz="3100" kern="100" dirty="0">
                <a:solidFill>
                  <a:schemeClr val="bg1"/>
                </a:solidFill>
                <a:effectLst/>
                <a:latin typeface="Rubuk"/>
                <a:ea typeface="Calibri" panose="020F0502020204030204" pitchFamily="34" charset="0"/>
                <a:cs typeface="Rubik" panose="02000604000000020004"/>
              </a:rPr>
            </a:br>
            <a:r>
              <a:rPr lang="ru-RU" sz="3100" kern="100" dirty="0">
                <a:solidFill>
                  <a:schemeClr val="bg1"/>
                </a:solidFill>
                <a:effectLst/>
                <a:latin typeface="Rubuk"/>
                <a:ea typeface="Calibri" panose="020F0502020204030204" pitchFamily="34" charset="0"/>
                <a:cs typeface="Rubik" panose="02000604000000020004"/>
              </a:rPr>
              <a:t>По специальности 09.02.07 “Информационные системы и программирование”</a:t>
            </a:r>
            <a:br>
              <a:rPr lang="ru-RU" sz="3100" kern="100" dirty="0">
                <a:solidFill>
                  <a:schemeClr val="bg1"/>
                </a:solidFill>
                <a:effectLst/>
                <a:latin typeface="Rubuk"/>
                <a:ea typeface="Calibri" panose="020F0502020204030204" pitchFamily="34" charset="0"/>
                <a:cs typeface="Rubik" panose="02000604000000020004"/>
              </a:rPr>
            </a:br>
            <a:r>
              <a:rPr lang="ru-RU" sz="3100" kern="100" dirty="0">
                <a:solidFill>
                  <a:schemeClr val="bg1"/>
                </a:solidFill>
                <a:effectLst/>
                <a:latin typeface="Rubuk"/>
                <a:ea typeface="Calibri" panose="020F0502020204030204" pitchFamily="34" charset="0"/>
                <a:cs typeface="Rubik" panose="02000604000000020004"/>
              </a:rPr>
              <a:t>ПТК.КП 2993 12.000ПЗ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55D228-25DA-6E1F-6339-1831A98D4541}"/>
              </a:ext>
            </a:extLst>
          </p:cNvPr>
          <p:cNvSpPr txBox="1"/>
          <p:nvPr/>
        </p:nvSpPr>
        <p:spPr>
          <a:xfrm>
            <a:off x="172020" y="5517873"/>
            <a:ext cx="839375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Rubuk"/>
                <a:cs typeface="Rubik" panose="02000604000000020004"/>
              </a:rPr>
              <a:t>Выполнил</a:t>
            </a:r>
            <a:r>
              <a:rPr lang="en-US" sz="2400" dirty="0">
                <a:solidFill>
                  <a:schemeClr val="bg1"/>
                </a:solidFill>
                <a:latin typeface="Rubuk"/>
                <a:cs typeface="Rubik" panose="02000604000000020004"/>
              </a:rPr>
              <a:t>:</a:t>
            </a:r>
            <a:r>
              <a:rPr lang="ru-RU" sz="2400" dirty="0">
                <a:solidFill>
                  <a:schemeClr val="bg1"/>
                </a:solidFill>
                <a:latin typeface="Rubuk"/>
                <a:cs typeface="Rubik" panose="02000604000000020004"/>
              </a:rPr>
              <a:t> 			Костив Максим Владимирович</a:t>
            </a:r>
            <a:endParaRPr lang="en-US" sz="2400" dirty="0">
              <a:solidFill>
                <a:schemeClr val="bg1"/>
              </a:solidFill>
              <a:latin typeface="Rubuk"/>
              <a:cs typeface="Rubik" panose="02000604000000020004"/>
            </a:endParaRPr>
          </a:p>
          <a:p>
            <a:r>
              <a:rPr lang="ru-RU" sz="2400" dirty="0">
                <a:solidFill>
                  <a:schemeClr val="bg1"/>
                </a:solidFill>
                <a:latin typeface="Rubuk"/>
                <a:cs typeface="Rubik" panose="02000604000000020004"/>
              </a:rPr>
              <a:t>Номер группы</a:t>
            </a:r>
            <a:r>
              <a:rPr lang="en-US" sz="2400" dirty="0">
                <a:solidFill>
                  <a:schemeClr val="bg1"/>
                </a:solidFill>
                <a:latin typeface="Rubuk"/>
                <a:cs typeface="Rubik" panose="02000604000000020004"/>
              </a:rPr>
              <a:t>:</a:t>
            </a:r>
            <a:r>
              <a:rPr lang="ru-RU" sz="2400" dirty="0">
                <a:solidFill>
                  <a:schemeClr val="bg1"/>
                </a:solidFill>
                <a:latin typeface="Rubuk"/>
                <a:cs typeface="Rubik" panose="02000604000000020004"/>
              </a:rPr>
              <a:t>	</a:t>
            </a:r>
            <a:r>
              <a:rPr lang="en-US" sz="2400" dirty="0">
                <a:solidFill>
                  <a:schemeClr val="bg1"/>
                </a:solidFill>
                <a:latin typeface="Rubuk"/>
                <a:cs typeface="Rubik" panose="02000604000000020004"/>
              </a:rPr>
              <a:t>	</a:t>
            </a:r>
            <a:r>
              <a:rPr lang="ru-RU" sz="2400" dirty="0">
                <a:solidFill>
                  <a:schemeClr val="bg1"/>
                </a:solidFill>
                <a:latin typeface="Rubuk"/>
                <a:cs typeface="Rubik" panose="02000604000000020004"/>
              </a:rPr>
              <a:t>2993</a:t>
            </a:r>
          </a:p>
          <a:p>
            <a:r>
              <a:rPr lang="ru-RU" sz="2400" dirty="0">
                <a:solidFill>
                  <a:schemeClr val="bg1"/>
                </a:solidFill>
                <a:latin typeface="Rubuk"/>
                <a:cs typeface="Rubik" panose="02000604000000020004"/>
              </a:rPr>
              <a:t>Руководитель</a:t>
            </a:r>
            <a:r>
              <a:rPr lang="en-US" sz="2400" dirty="0">
                <a:solidFill>
                  <a:schemeClr val="bg1"/>
                </a:solidFill>
                <a:latin typeface="Rubuk"/>
                <a:cs typeface="Rubik" panose="02000604000000020004"/>
              </a:rPr>
              <a:t>:		</a:t>
            </a:r>
            <a:r>
              <a:rPr lang="ru-RU" sz="2400" dirty="0">
                <a:solidFill>
                  <a:schemeClr val="bg1"/>
                </a:solidFill>
                <a:latin typeface="Rubuk"/>
                <a:cs typeface="Rubik" panose="02000604000000020004"/>
              </a:rPr>
              <a:t>Ильин В.Р</a:t>
            </a:r>
          </a:p>
        </p:txBody>
      </p:sp>
    </p:spTree>
    <p:extLst>
      <p:ext uri="{BB962C8B-B14F-4D97-AF65-F5344CB8AC3E}">
        <p14:creationId xmlns:p14="http://schemas.microsoft.com/office/powerpoint/2010/main" val="1554182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C374954-363E-05D2-5BD6-387B3F567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sz="3600" dirty="0">
                <a:solidFill>
                  <a:schemeClr val="bg1"/>
                </a:solidFill>
                <a:latin typeface="Rubuk"/>
                <a:cs typeface="Rubik" panose="02000604000000020004" pitchFamily="2" charset="-79"/>
              </a:rPr>
              <a:t>Дизайн главной страницы</a:t>
            </a:r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6D9645FF-60DA-B48B-EFEA-76D152FD33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25625"/>
            <a:ext cx="10515600" cy="4351338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33B2888-FC88-839B-2440-58972FDFB91A}"/>
              </a:ext>
            </a:extLst>
          </p:cNvPr>
          <p:cNvSpPr txBox="1"/>
          <p:nvPr/>
        </p:nvSpPr>
        <p:spPr>
          <a:xfrm>
            <a:off x="838200" y="5569545"/>
            <a:ext cx="70463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ru-RU" sz="1800" dirty="0">
              <a:solidFill>
                <a:schemeClr val="bg1"/>
              </a:solidFill>
              <a:latin typeface="Rubuk"/>
              <a:cs typeface="Rubik" panose="02000604000000020004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FAE057B-3E05-20E3-A842-AE26114A0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25625"/>
            <a:ext cx="1051560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367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C374954-363E-05D2-5BD6-387B3F567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sz="3600" dirty="0">
                <a:solidFill>
                  <a:schemeClr val="bg1"/>
                </a:solidFill>
                <a:latin typeface="Rubuk"/>
                <a:cs typeface="Rubik" panose="02000604000000020004" pitchFamily="2" charset="-79"/>
              </a:rPr>
              <a:t>Код главной страницы</a:t>
            </a:r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6D9645FF-60DA-B48B-EFEA-76D152FD33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25625"/>
            <a:ext cx="10515600" cy="4351338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33B2888-FC88-839B-2440-58972FDFB91A}"/>
              </a:ext>
            </a:extLst>
          </p:cNvPr>
          <p:cNvSpPr txBox="1"/>
          <p:nvPr/>
        </p:nvSpPr>
        <p:spPr>
          <a:xfrm>
            <a:off x="838200" y="5569545"/>
            <a:ext cx="70463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ru-RU" sz="1800" dirty="0">
              <a:solidFill>
                <a:schemeClr val="bg1"/>
              </a:solidFill>
              <a:latin typeface="Rubuk"/>
              <a:cs typeface="Rubik" panose="02000604000000020004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32AB1DD-C9DF-9BB0-9833-0CAB65389E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25625"/>
            <a:ext cx="10515600" cy="435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815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C374954-363E-05D2-5BD6-387B3F567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sz="3600" dirty="0">
                <a:solidFill>
                  <a:schemeClr val="bg1"/>
                </a:solidFill>
                <a:latin typeface="Rubuk"/>
                <a:cs typeface="Rubik" panose="02000604000000020004" pitchFamily="2" charset="-79"/>
              </a:rPr>
              <a:t>Дизайн блока </a:t>
            </a:r>
            <a:r>
              <a:rPr lang="en-US" sz="3600" dirty="0">
                <a:solidFill>
                  <a:schemeClr val="bg1"/>
                </a:solidFill>
                <a:latin typeface="Rubuk"/>
                <a:cs typeface="Rubik" panose="02000604000000020004" pitchFamily="2" charset="-79"/>
              </a:rPr>
              <a:t>“</a:t>
            </a:r>
            <a:r>
              <a:rPr lang="ru-RU" sz="3600" dirty="0">
                <a:solidFill>
                  <a:schemeClr val="bg1"/>
                </a:solidFill>
                <a:latin typeface="Rubuk"/>
                <a:cs typeface="Rubik" panose="02000604000000020004" pitchFamily="2" charset="-79"/>
              </a:rPr>
              <a:t>Автомобилестроение</a:t>
            </a:r>
            <a:r>
              <a:rPr lang="en-US" sz="3600" dirty="0">
                <a:solidFill>
                  <a:schemeClr val="bg1"/>
                </a:solidFill>
                <a:latin typeface="Rubuk"/>
                <a:cs typeface="Rubik" panose="02000604000000020004" pitchFamily="2" charset="-79"/>
              </a:rPr>
              <a:t>”</a:t>
            </a:r>
            <a:endParaRPr lang="ru-RU" sz="3600" dirty="0">
              <a:solidFill>
                <a:schemeClr val="bg1"/>
              </a:solidFill>
              <a:latin typeface="Rubuk"/>
              <a:cs typeface="Rubik" panose="02000604000000020004" pitchFamily="2" charset="-79"/>
            </a:endParaRPr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6D9645FF-60DA-B48B-EFEA-76D152FD33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25625"/>
            <a:ext cx="10515600" cy="4351338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33B2888-FC88-839B-2440-58972FDFB91A}"/>
              </a:ext>
            </a:extLst>
          </p:cNvPr>
          <p:cNvSpPr txBox="1"/>
          <p:nvPr/>
        </p:nvSpPr>
        <p:spPr>
          <a:xfrm>
            <a:off x="838200" y="5569545"/>
            <a:ext cx="70463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ru-RU" sz="1800" dirty="0">
              <a:solidFill>
                <a:schemeClr val="bg1"/>
              </a:solidFill>
              <a:latin typeface="Rubuk"/>
              <a:cs typeface="Rubik" panose="02000604000000020004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15CB3D9-8FD6-5B5B-142B-57B58996E4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25626"/>
            <a:ext cx="1051560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5523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C374954-363E-05D2-5BD6-387B3F567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sz="3600" dirty="0">
                <a:solidFill>
                  <a:schemeClr val="bg1"/>
                </a:solidFill>
                <a:latin typeface="Rubuk"/>
                <a:cs typeface="Rubik" panose="02000604000000020004" pitchFamily="2" charset="-79"/>
              </a:rPr>
              <a:t>Код блока </a:t>
            </a:r>
            <a:r>
              <a:rPr lang="en-US" sz="3600" dirty="0">
                <a:solidFill>
                  <a:schemeClr val="bg1"/>
                </a:solidFill>
                <a:latin typeface="Rubuk"/>
                <a:cs typeface="Rubik" panose="02000604000000020004" pitchFamily="2" charset="-79"/>
              </a:rPr>
              <a:t>“</a:t>
            </a:r>
            <a:r>
              <a:rPr lang="ru-RU" sz="3600" dirty="0">
                <a:solidFill>
                  <a:schemeClr val="bg1"/>
                </a:solidFill>
                <a:latin typeface="Rubuk"/>
                <a:cs typeface="Rubik" panose="02000604000000020004" pitchFamily="2" charset="-79"/>
              </a:rPr>
              <a:t>Автомобилестроение</a:t>
            </a:r>
            <a:r>
              <a:rPr lang="en-US" sz="3600" dirty="0">
                <a:solidFill>
                  <a:schemeClr val="bg1"/>
                </a:solidFill>
                <a:latin typeface="Rubuk"/>
                <a:cs typeface="Rubik" panose="02000604000000020004" pitchFamily="2" charset="-79"/>
              </a:rPr>
              <a:t>”</a:t>
            </a:r>
            <a:endParaRPr lang="ru-RU" sz="3600" dirty="0">
              <a:solidFill>
                <a:schemeClr val="bg1"/>
              </a:solidFill>
              <a:latin typeface="Rubuk"/>
              <a:cs typeface="Rubik" panose="02000604000000020004" pitchFamily="2" charset="-79"/>
            </a:endParaRPr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6D9645FF-60DA-B48B-EFEA-76D152FD33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25625"/>
            <a:ext cx="10515600" cy="4351338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33B2888-FC88-839B-2440-58972FDFB91A}"/>
              </a:ext>
            </a:extLst>
          </p:cNvPr>
          <p:cNvSpPr txBox="1"/>
          <p:nvPr/>
        </p:nvSpPr>
        <p:spPr>
          <a:xfrm>
            <a:off x="838200" y="5569545"/>
            <a:ext cx="70463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ru-RU" sz="1800" dirty="0">
              <a:solidFill>
                <a:schemeClr val="bg1"/>
              </a:solidFill>
              <a:latin typeface="Rubuk"/>
              <a:cs typeface="Rubik" panose="02000604000000020004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15CB3D9-8FD6-5B5B-142B-57B58996E4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25626"/>
            <a:ext cx="10515600" cy="4351338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95ECC78-34D0-C40B-8204-BA6113F6A4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199" y="1825624"/>
            <a:ext cx="1051559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131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C374954-363E-05D2-5BD6-387B3F567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sz="3600" dirty="0">
                <a:solidFill>
                  <a:schemeClr val="bg1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Вывод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829555D-D800-4372-EE96-794717F815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dirty="0">
                <a:solidFill>
                  <a:schemeClr val="bg1"/>
                </a:solidFill>
              </a:rPr>
              <a:t>	Все поставленные перед собой задачи были выполнены. На выходе я получил тот результат, которого и хотел достичь. Этот проект выполнен не без ошибок, он помог мне увидеть и распознать свои слабые стороны в сфере разработки и проектирования. Были укреплены знания в области программирования, знания в области </a:t>
            </a:r>
            <a:r>
              <a:rPr lang="en-US" sz="2400" dirty="0">
                <a:solidFill>
                  <a:schemeClr val="bg1"/>
                </a:solidFill>
              </a:rPr>
              <a:t>Java Script</a:t>
            </a:r>
            <a:r>
              <a:rPr lang="ru-RU" sz="2400" dirty="0">
                <a:solidFill>
                  <a:schemeClr val="bg1"/>
                </a:solidFill>
              </a:rPr>
              <a:t>, было проведено множество экспериментов с применением различных методов для реализации функционала.</a:t>
            </a:r>
          </a:p>
        </p:txBody>
      </p:sp>
    </p:spTree>
    <p:extLst>
      <p:ext uri="{BB962C8B-B14F-4D97-AF65-F5344CB8AC3E}">
        <p14:creationId xmlns:p14="http://schemas.microsoft.com/office/powerpoint/2010/main" val="28253607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C374954-363E-05D2-5BD6-387B3F567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sz="3600" dirty="0">
                <a:solidFill>
                  <a:schemeClr val="bg1"/>
                </a:solidFill>
                <a:latin typeface="Rubuk"/>
                <a:cs typeface="Rubik" panose="02000604000000020004" pitchFamily="2" charset="-79"/>
              </a:rPr>
              <a:t>Благодарю за внимание!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829555D-D800-4372-EE96-794717F815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dirty="0">
                <a:solidFill>
                  <a:schemeClr val="bg1"/>
                </a:solidFill>
                <a:latin typeface="Rubuk"/>
              </a:rPr>
              <a:t>Контактная информация:</a:t>
            </a:r>
          </a:p>
          <a:p>
            <a:r>
              <a:rPr lang="ru-RU" sz="2400" dirty="0">
                <a:solidFill>
                  <a:schemeClr val="bg1"/>
                </a:solidFill>
                <a:latin typeface="Rubuk"/>
              </a:rPr>
              <a:t>Почта</a:t>
            </a:r>
            <a:r>
              <a:rPr lang="en-US" sz="2400" dirty="0">
                <a:solidFill>
                  <a:schemeClr val="bg1"/>
                </a:solidFill>
                <a:latin typeface="Rubuk"/>
              </a:rPr>
              <a:t>: </a:t>
            </a:r>
            <a:r>
              <a:rPr lang="en-US" sz="2400" dirty="0">
                <a:solidFill>
                  <a:schemeClr val="bg1"/>
                </a:solidFill>
                <a:latin typeface="Rubuk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kostiv049@gmail.com</a:t>
            </a:r>
            <a:endParaRPr lang="en-US" sz="2400" dirty="0">
              <a:solidFill>
                <a:schemeClr val="bg1"/>
              </a:solidFill>
              <a:latin typeface="Rubuk"/>
            </a:endParaRPr>
          </a:p>
          <a:p>
            <a:r>
              <a:rPr lang="en-US" sz="2400" dirty="0">
                <a:solidFill>
                  <a:schemeClr val="bg1"/>
                </a:solidFill>
                <a:latin typeface="Rubuk"/>
              </a:rPr>
              <a:t>VK: https://vk.com/maksimkostiv1</a:t>
            </a:r>
            <a:endParaRPr lang="ru-RU" sz="2400" dirty="0">
              <a:solidFill>
                <a:schemeClr val="bg1"/>
              </a:solidFill>
              <a:latin typeface="Rubuk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3B2888-FC88-839B-2440-58972FDFB91A}"/>
              </a:ext>
            </a:extLst>
          </p:cNvPr>
          <p:cNvSpPr txBox="1"/>
          <p:nvPr/>
        </p:nvSpPr>
        <p:spPr>
          <a:xfrm>
            <a:off x="259976" y="5394734"/>
            <a:ext cx="814443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Rubuk"/>
                <a:cs typeface="Rubik" panose="02000604000000020004"/>
              </a:rPr>
              <a:t>Выполнил</a:t>
            </a:r>
            <a:r>
              <a:rPr lang="en-US" sz="2400" dirty="0">
                <a:solidFill>
                  <a:schemeClr val="bg1"/>
                </a:solidFill>
                <a:latin typeface="Rubuk"/>
                <a:cs typeface="Rubik" panose="02000604000000020004"/>
              </a:rPr>
              <a:t>:</a:t>
            </a:r>
            <a:r>
              <a:rPr lang="ru-RU" sz="2400" dirty="0">
                <a:solidFill>
                  <a:schemeClr val="bg1"/>
                </a:solidFill>
                <a:latin typeface="Rubuk"/>
                <a:cs typeface="Rubik" panose="02000604000000020004"/>
              </a:rPr>
              <a:t> 		</a:t>
            </a:r>
            <a:r>
              <a:rPr lang="en-US" sz="2400" dirty="0">
                <a:solidFill>
                  <a:schemeClr val="bg1"/>
                </a:solidFill>
                <a:latin typeface="Rubuk"/>
                <a:cs typeface="Rubik" panose="02000604000000020004"/>
              </a:rPr>
              <a:t>	</a:t>
            </a:r>
            <a:r>
              <a:rPr lang="ru-RU" sz="2400" dirty="0">
                <a:solidFill>
                  <a:schemeClr val="bg1"/>
                </a:solidFill>
                <a:latin typeface="Rubuk"/>
                <a:cs typeface="Rubik" panose="02000604000000020004"/>
              </a:rPr>
              <a:t>Костив Максим Владимирович</a:t>
            </a:r>
            <a:endParaRPr lang="en-US" sz="2400" dirty="0">
              <a:solidFill>
                <a:schemeClr val="bg1"/>
              </a:solidFill>
              <a:latin typeface="Rubuk"/>
              <a:cs typeface="Rubik" panose="02000604000000020004"/>
            </a:endParaRPr>
          </a:p>
          <a:p>
            <a:r>
              <a:rPr lang="ru-RU" sz="2400" dirty="0">
                <a:solidFill>
                  <a:schemeClr val="bg1"/>
                </a:solidFill>
                <a:latin typeface="Rubuk"/>
                <a:cs typeface="Rubik" panose="02000604000000020004"/>
              </a:rPr>
              <a:t>Группа</a:t>
            </a:r>
            <a:r>
              <a:rPr lang="en-US" sz="2400" dirty="0">
                <a:solidFill>
                  <a:schemeClr val="bg1"/>
                </a:solidFill>
                <a:latin typeface="Rubuk"/>
                <a:cs typeface="Rubik" panose="02000604000000020004"/>
              </a:rPr>
              <a:t>:</a:t>
            </a:r>
            <a:r>
              <a:rPr lang="ru-RU" sz="2400" dirty="0">
                <a:solidFill>
                  <a:schemeClr val="bg1"/>
                </a:solidFill>
                <a:latin typeface="Rubuk"/>
                <a:cs typeface="Rubik" panose="02000604000000020004"/>
              </a:rPr>
              <a:t>	</a:t>
            </a:r>
            <a:r>
              <a:rPr lang="en-US" sz="2400" dirty="0">
                <a:solidFill>
                  <a:schemeClr val="bg1"/>
                </a:solidFill>
                <a:latin typeface="Rubuk"/>
                <a:cs typeface="Rubik" panose="02000604000000020004"/>
              </a:rPr>
              <a:t>	</a:t>
            </a:r>
            <a:r>
              <a:rPr lang="ru-RU" sz="2400" dirty="0">
                <a:solidFill>
                  <a:schemeClr val="bg1"/>
                </a:solidFill>
                <a:latin typeface="Rubuk"/>
                <a:cs typeface="Rubik" panose="02000604000000020004"/>
              </a:rPr>
              <a:t>	2993</a:t>
            </a:r>
          </a:p>
          <a:p>
            <a:r>
              <a:rPr lang="ru-RU" sz="2400" dirty="0">
                <a:solidFill>
                  <a:schemeClr val="bg1"/>
                </a:solidFill>
                <a:latin typeface="Rubuk"/>
                <a:cs typeface="Rubik" panose="02000604000000020004"/>
              </a:rPr>
              <a:t>Руководитель</a:t>
            </a:r>
            <a:r>
              <a:rPr lang="en-US" sz="2400" dirty="0">
                <a:solidFill>
                  <a:schemeClr val="bg1"/>
                </a:solidFill>
                <a:latin typeface="Rubuk"/>
                <a:cs typeface="Rubik" panose="02000604000000020004"/>
              </a:rPr>
              <a:t>:		</a:t>
            </a:r>
            <a:r>
              <a:rPr lang="ru-RU" sz="2400" dirty="0">
                <a:solidFill>
                  <a:schemeClr val="bg1"/>
                </a:solidFill>
                <a:latin typeface="Rubuk"/>
                <a:cs typeface="Rubik" panose="02000604000000020004"/>
              </a:rPr>
              <a:t>Ильин В.Р</a:t>
            </a:r>
          </a:p>
        </p:txBody>
      </p:sp>
    </p:spTree>
    <p:extLst>
      <p:ext uri="{BB962C8B-B14F-4D97-AF65-F5344CB8AC3E}">
        <p14:creationId xmlns:p14="http://schemas.microsoft.com/office/powerpoint/2010/main" val="19599211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3449993-AB53-8348-66C0-2FC0B0A19D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14769"/>
          </a:xfrm>
        </p:spPr>
        <p:txBody>
          <a:bodyPr>
            <a:noAutofit/>
          </a:bodyPr>
          <a:lstStyle/>
          <a:p>
            <a:pPr algn="ctr"/>
            <a:r>
              <a:rPr lang="ru-RU" sz="3600" dirty="0">
                <a:solidFill>
                  <a:schemeClr val="bg1"/>
                </a:solidFill>
                <a:latin typeface="Rubuk"/>
                <a:cs typeface="Rubik" panose="02000604000000020004" pitchFamily="2" charset="-79"/>
              </a:rPr>
              <a:t>Цели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6F35E74-2298-EB3C-29E7-B7AEF351A3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>
            <a:norm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Rubuk"/>
              </a:rPr>
              <a:t>Улучшение знаний в области языков программирования</a:t>
            </a:r>
          </a:p>
          <a:p>
            <a:r>
              <a:rPr lang="ru-RU" sz="2400" dirty="0">
                <a:solidFill>
                  <a:schemeClr val="bg1"/>
                </a:solidFill>
                <a:latin typeface="Rubuk"/>
              </a:rPr>
              <a:t>Улучшение навыков в области написания проектной документации</a:t>
            </a:r>
          </a:p>
          <a:p>
            <a:r>
              <a:rPr lang="ru-RU" sz="2400" dirty="0">
                <a:solidFill>
                  <a:schemeClr val="bg1"/>
                </a:solidFill>
                <a:latin typeface="Rubuk"/>
              </a:rPr>
              <a:t>Работа с новыми методами, упрощение кода в </a:t>
            </a:r>
            <a:r>
              <a:rPr lang="en-US" sz="2400" dirty="0">
                <a:solidFill>
                  <a:schemeClr val="bg1"/>
                </a:solidFill>
                <a:latin typeface="Rubuk"/>
              </a:rPr>
              <a:t>Java Script</a:t>
            </a:r>
            <a:endParaRPr lang="ru-RU" sz="2400" dirty="0">
              <a:solidFill>
                <a:schemeClr val="bg1"/>
              </a:solidFill>
              <a:latin typeface="Rubuk"/>
            </a:endParaRPr>
          </a:p>
          <a:p>
            <a:r>
              <a:rPr lang="ru-RU" sz="2400" dirty="0">
                <a:solidFill>
                  <a:schemeClr val="bg1"/>
                </a:solidFill>
                <a:latin typeface="Rubuk"/>
              </a:rPr>
              <a:t>Работа с акцентом внимания пользователя методом дизайна</a:t>
            </a:r>
          </a:p>
          <a:p>
            <a:r>
              <a:rPr lang="ru-RU" sz="2400" dirty="0">
                <a:solidFill>
                  <a:schemeClr val="bg1"/>
                </a:solidFill>
                <a:latin typeface="Rubuk"/>
              </a:rPr>
              <a:t>Улучшение навыков в области разработки дизайна</a:t>
            </a:r>
          </a:p>
        </p:txBody>
      </p:sp>
    </p:spTree>
    <p:extLst>
      <p:ext uri="{BB962C8B-B14F-4D97-AF65-F5344CB8AC3E}">
        <p14:creationId xmlns:p14="http://schemas.microsoft.com/office/powerpoint/2010/main" val="21262319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1ABD831-2D2E-BB61-E280-C3D78DDF2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3600" dirty="0">
                <a:solidFill>
                  <a:schemeClr val="bg1"/>
                </a:solidFill>
                <a:latin typeface="Rubuk"/>
                <a:cs typeface="Rubik" panose="02000604000000020004" pitchFamily="2" charset="-79"/>
              </a:rPr>
              <a:t>Задачи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5201DE1-1047-E8BB-5ED1-1E33BFF6D2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3818"/>
            <a:ext cx="10515600" cy="4351338"/>
          </a:xfrm>
        </p:spPr>
        <p:txBody>
          <a:bodyPr>
            <a:norm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Rubuk"/>
              </a:rPr>
              <a:t>Разработка проектной документации</a:t>
            </a:r>
            <a:endParaRPr lang="en-US" sz="2400" dirty="0">
              <a:solidFill>
                <a:schemeClr val="bg1"/>
              </a:solidFill>
              <a:latin typeface="Rubuk"/>
            </a:endParaRPr>
          </a:p>
          <a:p>
            <a:r>
              <a:rPr lang="ru-RU" sz="2400" dirty="0">
                <a:solidFill>
                  <a:schemeClr val="bg1"/>
                </a:solidFill>
                <a:latin typeface="Rubuk"/>
              </a:rPr>
              <a:t>Разработка интерфейса </a:t>
            </a:r>
            <a:r>
              <a:rPr lang="en-US" sz="2400" dirty="0">
                <a:solidFill>
                  <a:schemeClr val="bg1"/>
                </a:solidFill>
                <a:latin typeface="Rubuk"/>
              </a:rPr>
              <a:t>web-</a:t>
            </a:r>
            <a:r>
              <a:rPr lang="ru-RU" sz="2400" dirty="0">
                <a:solidFill>
                  <a:schemeClr val="bg1"/>
                </a:solidFill>
                <a:latin typeface="Rubuk"/>
              </a:rPr>
              <a:t>страницы</a:t>
            </a:r>
          </a:p>
          <a:p>
            <a:r>
              <a:rPr lang="ru-RU" sz="2400" dirty="0">
                <a:solidFill>
                  <a:schemeClr val="bg1"/>
                </a:solidFill>
                <a:latin typeface="Rubuk"/>
              </a:rPr>
              <a:t>Разработка функционала регистрации</a:t>
            </a:r>
            <a:r>
              <a:rPr lang="en-US" sz="2400" dirty="0">
                <a:solidFill>
                  <a:schemeClr val="bg1"/>
                </a:solidFill>
                <a:latin typeface="Rubuk"/>
              </a:rPr>
              <a:t>/</a:t>
            </a:r>
            <a:r>
              <a:rPr lang="ru-RU" sz="2400" dirty="0">
                <a:solidFill>
                  <a:schemeClr val="bg1"/>
                </a:solidFill>
                <a:latin typeface="Rubuk"/>
              </a:rPr>
              <a:t>авторизации на </a:t>
            </a:r>
            <a:r>
              <a:rPr lang="en-US" sz="2400" dirty="0" err="1">
                <a:solidFill>
                  <a:schemeClr val="bg1"/>
                </a:solidFill>
                <a:latin typeface="Rubuk"/>
              </a:rPr>
              <a:t>localStorage</a:t>
            </a:r>
            <a:r>
              <a:rPr lang="en-US" sz="2400" dirty="0">
                <a:solidFill>
                  <a:schemeClr val="bg1"/>
                </a:solidFill>
                <a:latin typeface="Rubuk"/>
              </a:rPr>
              <a:t> </a:t>
            </a:r>
            <a:r>
              <a:rPr lang="ru-RU" sz="2400" dirty="0">
                <a:solidFill>
                  <a:schemeClr val="bg1"/>
                </a:solidFill>
                <a:latin typeface="Rubuk"/>
              </a:rPr>
              <a:t>через </a:t>
            </a:r>
            <a:r>
              <a:rPr lang="en-US" sz="2400" dirty="0">
                <a:solidFill>
                  <a:schemeClr val="bg1"/>
                </a:solidFill>
                <a:latin typeface="Rubuk"/>
              </a:rPr>
              <a:t>JS</a:t>
            </a:r>
          </a:p>
          <a:p>
            <a:r>
              <a:rPr lang="ru-RU" sz="2400" dirty="0">
                <a:solidFill>
                  <a:schemeClr val="bg1"/>
                </a:solidFill>
                <a:latin typeface="Rubuk"/>
              </a:rPr>
              <a:t>Разработка функционала модальных окон для прочтения новостей</a:t>
            </a:r>
          </a:p>
          <a:p>
            <a:r>
              <a:rPr lang="ru-RU" sz="2400" dirty="0">
                <a:solidFill>
                  <a:schemeClr val="bg1"/>
                </a:solidFill>
                <a:latin typeface="Rubuk"/>
              </a:rPr>
              <a:t>Разработка функционала добавления новостей на сайт</a:t>
            </a:r>
          </a:p>
        </p:txBody>
      </p:sp>
    </p:spTree>
    <p:extLst>
      <p:ext uri="{BB962C8B-B14F-4D97-AF65-F5344CB8AC3E}">
        <p14:creationId xmlns:p14="http://schemas.microsoft.com/office/powerpoint/2010/main" val="29939324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1ABD831-2D2E-BB61-E280-C3D78DDF2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3600" dirty="0">
                <a:solidFill>
                  <a:schemeClr val="bg1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Основной функционал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A3A462-B66D-8981-0126-D6B0EDF601AC}"/>
              </a:ext>
            </a:extLst>
          </p:cNvPr>
          <p:cNvSpPr txBox="1"/>
          <p:nvPr/>
        </p:nvSpPr>
        <p:spPr>
          <a:xfrm>
            <a:off x="838200" y="1325563"/>
            <a:ext cx="18025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Rubuk"/>
                <a:cs typeface="Rubik" panose="02000604000000020004"/>
              </a:rPr>
              <a:t>Регистрация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3FE1530-F96D-77E3-616C-008F41246D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819" y="1853766"/>
            <a:ext cx="4414663" cy="2456978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FE27577-8B5A-153E-E962-BCF5651799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819" y="4401022"/>
            <a:ext cx="4414662" cy="2303436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FF162EC7-DB28-9F26-B6B9-DEA135E263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3763" y="1853765"/>
            <a:ext cx="6016418" cy="4850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0131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8C97895-0769-0D18-3BC6-9D6E3EAC2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3600" dirty="0">
                <a:solidFill>
                  <a:schemeClr val="bg1"/>
                </a:solidFill>
                <a:latin typeface="Rubuk"/>
                <a:cs typeface="Rubik" panose="02000604000000020004" pitchFamily="2" charset="-79"/>
              </a:rPr>
              <a:t>Модальное окно</a:t>
            </a:r>
          </a:p>
        </p:txBody>
      </p:sp>
      <p:pic>
        <p:nvPicPr>
          <p:cNvPr id="11" name="Объект 10">
            <a:extLst>
              <a:ext uri="{FF2B5EF4-FFF2-40B4-BE49-F238E27FC236}">
                <a16:creationId xmlns:a16="http://schemas.microsoft.com/office/drawing/2014/main" id="{C24F77D4-63EE-19F2-DEF2-74C4F79C67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1069845"/>
            <a:ext cx="5257800" cy="2615746"/>
          </a:xfr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F217925-9CE0-A91C-EBF1-19A30222B6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069845"/>
            <a:ext cx="4732176" cy="2615746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368D3B24-C6FB-3BD2-E842-F732DE26E0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844211"/>
            <a:ext cx="4732176" cy="2615746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74DAC609-A1B3-00EB-A14C-343741123B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0449" y="3875168"/>
            <a:ext cx="5273351" cy="2584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7659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8C97895-0769-0D18-3BC6-9D6E3EAC2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3600" dirty="0">
                <a:solidFill>
                  <a:schemeClr val="bg1"/>
                </a:solidFill>
                <a:latin typeface="Rubuk"/>
                <a:cs typeface="Rubik" panose="02000604000000020004" pitchFamily="2" charset="-79"/>
              </a:rPr>
              <a:t>Основные блоки сайта</a:t>
            </a:r>
          </a:p>
        </p:txBody>
      </p:sp>
      <p:pic>
        <p:nvPicPr>
          <p:cNvPr id="8" name="Объект 7">
            <a:extLst>
              <a:ext uri="{FF2B5EF4-FFF2-40B4-BE49-F238E27FC236}">
                <a16:creationId xmlns:a16="http://schemas.microsoft.com/office/drawing/2014/main" id="{FC2DB438-24EE-C60C-8688-8063068636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199" y="3909609"/>
            <a:ext cx="4767943" cy="2480455"/>
          </a:xfr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BE8C479-FA84-489B-15E4-5CF2A556F9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343818"/>
            <a:ext cx="4767943" cy="2480456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3ED685F2-1DD0-80A7-2BA6-20BD09184F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5859" y="1343819"/>
            <a:ext cx="4767943" cy="2480455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402C9979-6459-4A8F-EE28-60C5E04D70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5856" y="4025155"/>
            <a:ext cx="4767944" cy="2480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5365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40FDA80-66CD-E6C5-3D78-D97BFE04CD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sz="3600" dirty="0">
                <a:solidFill>
                  <a:schemeClr val="bg1"/>
                </a:solidFill>
                <a:latin typeface="Rubuk"/>
                <a:cs typeface="Rubik" panose="02000604000000020004" pitchFamily="2" charset="-79"/>
              </a:rPr>
              <a:t>Характеристики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909472E-E3A0-3AFC-03C0-AC04ED45AF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  <a:latin typeface="Rubuk"/>
              </a:rPr>
              <a:t>   </a:t>
            </a:r>
            <a:r>
              <a:rPr lang="ru-RU" sz="2400" dirty="0">
                <a:solidFill>
                  <a:schemeClr val="bg1"/>
                </a:solidFill>
                <a:latin typeface="Rubuk"/>
              </a:rPr>
              <a:t>Используемые языки программирования:</a:t>
            </a:r>
          </a:p>
          <a:p>
            <a:r>
              <a:rPr lang="en-US" sz="2400" dirty="0">
                <a:solidFill>
                  <a:schemeClr val="bg1"/>
                </a:solidFill>
                <a:latin typeface="Rubuk"/>
              </a:rPr>
              <a:t>HTML</a:t>
            </a:r>
          </a:p>
          <a:p>
            <a:r>
              <a:rPr lang="en-US" sz="2400" dirty="0">
                <a:solidFill>
                  <a:schemeClr val="bg1"/>
                </a:solidFill>
                <a:latin typeface="Rubuk"/>
              </a:rPr>
              <a:t>CSS</a:t>
            </a:r>
          </a:p>
          <a:p>
            <a:r>
              <a:rPr lang="en-US" sz="2400" dirty="0">
                <a:solidFill>
                  <a:schemeClr val="bg1"/>
                </a:solidFill>
                <a:latin typeface="Rubuk"/>
              </a:rPr>
              <a:t>JavaScript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  <a:latin typeface="Rubuk"/>
              </a:rPr>
              <a:t>   </a:t>
            </a:r>
            <a:r>
              <a:rPr lang="ru-RU" sz="2400" dirty="0">
                <a:solidFill>
                  <a:schemeClr val="bg1"/>
                </a:solidFill>
                <a:latin typeface="Rubuk"/>
              </a:rPr>
              <a:t>Используемые приложения/утилиты:</a:t>
            </a:r>
          </a:p>
          <a:p>
            <a:r>
              <a:rPr lang="en-US" sz="2400" dirty="0">
                <a:solidFill>
                  <a:schemeClr val="bg1"/>
                </a:solidFill>
                <a:latin typeface="Rubuk"/>
              </a:rPr>
              <a:t>Visual Studio Code</a:t>
            </a:r>
          </a:p>
          <a:p>
            <a:r>
              <a:rPr lang="en-US" sz="2400" dirty="0">
                <a:solidFill>
                  <a:schemeClr val="bg1"/>
                </a:solidFill>
                <a:latin typeface="Rubuk"/>
              </a:rPr>
              <a:t>Figma</a:t>
            </a:r>
          </a:p>
          <a:p>
            <a:r>
              <a:rPr lang="en-US" sz="2400" dirty="0">
                <a:solidFill>
                  <a:schemeClr val="bg1"/>
                </a:solidFill>
                <a:latin typeface="Rubuk"/>
              </a:rPr>
              <a:t>Adobe Color</a:t>
            </a:r>
            <a:endParaRPr lang="ru-RU" sz="2400" dirty="0">
              <a:solidFill>
                <a:schemeClr val="bg1"/>
              </a:solidFill>
              <a:latin typeface="Rubuk"/>
            </a:endParaRPr>
          </a:p>
          <a:p>
            <a:r>
              <a:rPr lang="en-US" sz="2400" dirty="0">
                <a:solidFill>
                  <a:schemeClr val="bg1"/>
                </a:solidFill>
                <a:latin typeface="Rubuk"/>
              </a:rPr>
              <a:t>GitHub</a:t>
            </a:r>
            <a:endParaRPr lang="ru-RU" sz="2400" dirty="0">
              <a:solidFill>
                <a:schemeClr val="bg1"/>
              </a:solidFill>
              <a:latin typeface="Rubuk"/>
            </a:endParaRPr>
          </a:p>
        </p:txBody>
      </p:sp>
    </p:spTree>
    <p:extLst>
      <p:ext uri="{BB962C8B-B14F-4D97-AF65-F5344CB8AC3E}">
        <p14:creationId xmlns:p14="http://schemas.microsoft.com/office/powerpoint/2010/main" val="35584753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C374954-363E-05D2-5BD6-387B3F567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Rubuk"/>
                <a:cs typeface="Rubik" panose="02000604000000020004" pitchFamily="2" charset="-79"/>
              </a:rPr>
              <a:t>Idef0-</a:t>
            </a:r>
            <a:r>
              <a:rPr lang="ru-RU" sz="3600" dirty="0">
                <a:solidFill>
                  <a:schemeClr val="bg1"/>
                </a:solidFill>
                <a:latin typeface="Rubuk"/>
                <a:cs typeface="Rubik" panose="02000604000000020004" pitchFamily="2" charset="-79"/>
              </a:rPr>
              <a:t>диаграмма</a:t>
            </a:r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6D9645FF-60DA-B48B-EFEA-76D152FD33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25625"/>
            <a:ext cx="10515600" cy="4351338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33B2888-FC88-839B-2440-58972FDFB91A}"/>
              </a:ext>
            </a:extLst>
          </p:cNvPr>
          <p:cNvSpPr txBox="1"/>
          <p:nvPr/>
        </p:nvSpPr>
        <p:spPr>
          <a:xfrm>
            <a:off x="838200" y="5569545"/>
            <a:ext cx="70463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ru-RU" sz="1800" dirty="0">
              <a:solidFill>
                <a:schemeClr val="bg1"/>
              </a:solidFill>
              <a:latin typeface="Rubuk"/>
              <a:cs typeface="Rubik" panose="02000604000000020004"/>
            </a:endParaRPr>
          </a:p>
        </p:txBody>
      </p:sp>
    </p:spTree>
    <p:extLst>
      <p:ext uri="{BB962C8B-B14F-4D97-AF65-F5344CB8AC3E}">
        <p14:creationId xmlns:p14="http://schemas.microsoft.com/office/powerpoint/2010/main" val="24819801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C374954-363E-05D2-5BD6-387B3F567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sz="3600" dirty="0">
                <a:solidFill>
                  <a:schemeClr val="bg1"/>
                </a:solidFill>
                <a:latin typeface="Rubuk"/>
                <a:cs typeface="Rubik" panose="02000604000000020004" pitchFamily="2" charset="-79"/>
              </a:rPr>
              <a:t>Организационная диаграмма</a:t>
            </a:r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6D9645FF-60DA-B48B-EFEA-76D152FD33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25625"/>
            <a:ext cx="10515600" cy="4351338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33B2888-FC88-839B-2440-58972FDFB91A}"/>
              </a:ext>
            </a:extLst>
          </p:cNvPr>
          <p:cNvSpPr txBox="1"/>
          <p:nvPr/>
        </p:nvSpPr>
        <p:spPr>
          <a:xfrm>
            <a:off x="838200" y="5569545"/>
            <a:ext cx="70463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ru-RU" sz="1800" dirty="0">
              <a:solidFill>
                <a:schemeClr val="bg1"/>
              </a:solidFill>
              <a:latin typeface="Rubuk"/>
              <a:cs typeface="Rubik" panose="02000604000000020004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C5A60AE-B579-EBCC-B89C-DE5B6B9C7C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25625"/>
            <a:ext cx="1051560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603708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350</TotalTime>
  <Words>289</Words>
  <Application>Microsoft Office PowerPoint</Application>
  <PresentationFormat>Широкоэкранный</PresentationFormat>
  <Paragraphs>45</Paragraphs>
  <Slides>15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21" baseType="lpstr">
      <vt:lpstr>Arial</vt:lpstr>
      <vt:lpstr>Calibri</vt:lpstr>
      <vt:lpstr>Calibri Light</vt:lpstr>
      <vt:lpstr>Rubik</vt:lpstr>
      <vt:lpstr>Rubuk</vt:lpstr>
      <vt:lpstr>Тема Office</vt:lpstr>
      <vt:lpstr>Разработка сайта автомобильных новостей “Alpha-News” Курсовой проект по учебной дисциплине “Разработка кода информационных систем” По специальности 09.02.07 “Информационные системы и программирование” ПТК.КП 2993 12.000ПЗ</vt:lpstr>
      <vt:lpstr>Цели</vt:lpstr>
      <vt:lpstr>Задачи</vt:lpstr>
      <vt:lpstr>Основной функционал</vt:lpstr>
      <vt:lpstr>Модальное окно</vt:lpstr>
      <vt:lpstr>Основные блоки сайта</vt:lpstr>
      <vt:lpstr>Характеристики</vt:lpstr>
      <vt:lpstr>Idef0-диаграмма</vt:lpstr>
      <vt:lpstr>Организационная диаграмма</vt:lpstr>
      <vt:lpstr>Дизайн главной страницы</vt:lpstr>
      <vt:lpstr>Код главной страницы</vt:lpstr>
      <vt:lpstr>Дизайн блока “Автомобилестроение”</vt:lpstr>
      <vt:lpstr>Код блока “Автомобилестроение”</vt:lpstr>
      <vt:lpstr>Вывод</vt:lpstr>
      <vt:lpstr>Благодарю за внимание!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Разработка новостного сайта Alpha-News</dc:title>
  <dc:creator>максончек</dc:creator>
  <cp:lastModifiedBy>New</cp:lastModifiedBy>
  <cp:revision>8</cp:revision>
  <dcterms:created xsi:type="dcterms:W3CDTF">2023-04-16T22:18:19Z</dcterms:created>
  <dcterms:modified xsi:type="dcterms:W3CDTF">2024-05-03T00:36:37Z</dcterms:modified>
</cp:coreProperties>
</file>